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77" r:id="rId14"/>
    <p:sldId id="270" r:id="rId15"/>
    <p:sldId id="275" r:id="rId16"/>
    <p:sldId id="272" r:id="rId17"/>
    <p:sldId id="269" r:id="rId18"/>
    <p:sldId id="27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2;%20&#1072;&#1090;&#1090;&#1077;&#1089;&#1090;&#1072;&#1094;&#1080;&#1080;%202021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Социометрический метод </a:t>
            </a:r>
          </a:p>
          <a:p>
            <a:pPr>
              <a:defRPr/>
            </a:pPr>
            <a:r>
              <a:rPr lang="ru-RU" sz="1600" b="1" i="0" u="none" strike="noStrike" baseline="0"/>
              <a:t>(автор Дж. Морено)</a:t>
            </a:r>
            <a:endParaRPr lang="ru-RU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220716719051623E-2"/>
          <c:y val="0.37481953434553333"/>
          <c:w val="0.56203711264990475"/>
          <c:h val="0.67943019869114885"/>
        </c:manualLayout>
      </c:layout>
      <c:pie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5D-4827-B0EC-16845713C5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5D-4827-B0EC-16845713C5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5D-4827-B0EC-16845713C5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5D-4827-B0EC-16845713C5E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Лист1!$A$1:$A$4</c:f>
              <c:strCache>
                <c:ptCount val="4"/>
                <c:pt idx="0">
                  <c:v>Популярные</c:v>
                </c:pt>
                <c:pt idx="1">
                  <c:v>Предпочитаемые</c:v>
                </c:pt>
                <c:pt idx="2">
                  <c:v>Игнорируемые</c:v>
                </c:pt>
                <c:pt idx="3">
                  <c:v>Отвергаемые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0.21</c:v>
                </c:pt>
                <c:pt idx="1">
                  <c:v>0.43</c:v>
                </c:pt>
                <c:pt idx="2">
                  <c:v>0.21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5D-4827-B0EC-16845713C5E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5400" cap="flat" cmpd="sng" algn="ctr">
      <a:solidFill>
        <a:schemeClr val="bg2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2B2CD-41A5-4E28-9AE4-966D16D1DD13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57554-DAD0-45DF-BA21-5911D8ED5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5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57554-DAD0-45DF-BA21-5911D8ED5D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2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90B7-23C2-441F-BEA6-F3773EE05CEA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4C5-ECC7-4314-91F2-8E5C22790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90B7-23C2-441F-BEA6-F3773EE05CEA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4C5-ECC7-4314-91F2-8E5C22790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90B7-23C2-441F-BEA6-F3773EE05CEA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4C5-ECC7-4314-91F2-8E5C22790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90B7-23C2-441F-BEA6-F3773EE05CEA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4C5-ECC7-4314-91F2-8E5C22790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90B7-23C2-441F-BEA6-F3773EE05CEA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4C5-ECC7-4314-91F2-8E5C22790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90B7-23C2-441F-BEA6-F3773EE05CEA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4C5-ECC7-4314-91F2-8E5C22790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90B7-23C2-441F-BEA6-F3773EE05CEA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4C5-ECC7-4314-91F2-8E5C22790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90B7-23C2-441F-BEA6-F3773EE05CEA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4C5-ECC7-4314-91F2-8E5C22790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90B7-23C2-441F-BEA6-F3773EE05CEA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4C5-ECC7-4314-91F2-8E5C22790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90B7-23C2-441F-BEA6-F3773EE05CEA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4C5-ECC7-4314-91F2-8E5C22790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90B7-23C2-441F-BEA6-F3773EE05CEA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4C5-ECC7-4314-91F2-8E5C22790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C90B7-23C2-441F-BEA6-F3773EE05CEA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F4C5-ECC7-4314-91F2-8E5C22790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batova-irinka90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abatova-irinka90.wixsite.com/mysit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8;&#1080;&#1090;&#1077;&#1088;&#1080;&#1080;%20&#1076;&#1080;&#1072;&#1075;&#1085;&#1086;&#1089;&#1090;&#1080;&#1082;&#1080;/&#1056;&#1077;&#1079;&#1091;&#1083;&#1100;&#1090;&#1072;&#1090;&#1099;%20&#1089;&#1086;&#1094;&#1080;&#1086;&#1084;&#1077;&#1090;&#1088;&#1080;&#1095;&#1077;&#1089;&#1082;&#1080;&#1093;%20&#1090;&#1077;&#1089;&#1090;&#1086;&#1074;.doc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0;&#1088;&#1080;&#1090;&#1077;&#1088;&#1080;&#1080;%20&#1076;&#1080;&#1072;&#1075;&#1085;&#1086;&#1089;&#1090;&#1080;&#1082;&#1080;/&#1050;&#1088;&#1080;&#1090;&#1077;&#1088;&#1080;&#1080;%20&#1086;&#1094;&#1077;&#1085;&#1082;&#1080;%20&#1084;&#1077;&#1090;&#1086;&#1076;&#1072;%20&#1087;&#1088;&#1086;&#1073;&#1083;&#1077;&#1084;&#1085;&#1099;&#1093;%20&#1089;&#1080;&#1090;&#1091;&#1072;&#1094;&#1080;&#1081;.docx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24.png"/><Relationship Id="rId4" Type="http://schemas.openxmlformats.org/officeDocument/2006/relationships/image" Target="../media/image32.jpeg"/><Relationship Id="rId9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ersib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0;&#1088;&#1080;&#1090;&#1077;&#1088;&#1080;&#1080;%20&#1076;&#1080;&#1072;&#1075;&#1085;&#1086;&#1089;&#1090;&#1080;&#1082;&#1080;/&#1050;&#1088;&#1080;&#1090;&#1077;&#1088;&#1080;&#1080;%20&#1089;&#1090;&#1072;&#1085;&#1076;&#1072;&#1088;&#1090;&#1080;&#1079;&#1080;&#1088;&#1086;&#1074;&#1072;&#1085;&#1085;&#1086;&#1075;&#1086;%20&#1085;&#1072;&#1073;&#1083;&#1102;&#1076;&#1077;&#1085;&#1080;&#1103;.docx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736" y="1071546"/>
            <a:ext cx="6072230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5572140"/>
            <a:ext cx="7786742" cy="857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714488"/>
            <a:ext cx="6429420" cy="36433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000108"/>
            <a:ext cx="6840760" cy="62869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Муравьева Ирина Сергеевна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42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</p:txBody>
      </p:sp>
      <p:pic>
        <p:nvPicPr>
          <p:cNvPr id="5" name="Picture 2" descr="H:\фото\работа\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2248778" cy="26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5412" y="1772816"/>
            <a:ext cx="5999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Педагог-психолог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дошкольного образовательного учреждения детский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 «Зёрнышко» д.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Макасово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Сосновского района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996952"/>
            <a:ext cx="6264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Общий трудовой стаж: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9 лет </a:t>
            </a:r>
          </a:p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Педагогический стаж: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8 лет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данном учреждении: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 8 лет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Квалификационная категория: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первая </a:t>
            </a:r>
          </a:p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Образование: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высшее педагогическое</a:t>
            </a:r>
          </a:p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Адрес электронной почты: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hlinkClick r:id="rId3"/>
              </a:rPr>
              <a:t>kabatova-irinka90@mail.ru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Персональный сайт: 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hlinkClick r:id="rId4"/>
              </a:rPr>
              <a:t>https://kabatova-irinka90.wixsite.com/mysite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301208"/>
            <a:ext cx="714727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Моё педагогическое кредо: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«Никакое большое дело не делается без большого чувства»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000108"/>
            <a:ext cx="4584588" cy="440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(сентябрь 2018 г.)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8082" y="1071546"/>
            <a:ext cx="15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5616B10-8D36-4B7C-8464-BA368B75D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077489"/>
              </p:ext>
            </p:extLst>
          </p:nvPr>
        </p:nvGraphicFramePr>
        <p:xfrm>
          <a:off x="214250" y="1921788"/>
          <a:ext cx="2928958" cy="301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AEBF8F-39EC-49F9-94BC-263884729CBC}"/>
              </a:ext>
            </a:extLst>
          </p:cNvPr>
          <p:cNvSpPr/>
          <p:nvPr/>
        </p:nvSpPr>
        <p:spPr>
          <a:xfrm>
            <a:off x="469736" y="5157192"/>
            <a:ext cx="2199758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hlinkClick r:id="rId3" action="ppaction://hlinkfile"/>
              </a:rPr>
              <a:t>Критерии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7A2B0-2BDF-411E-9C04-EFF893FD0586}"/>
              </a:ext>
            </a:extLst>
          </p:cNvPr>
          <p:cNvSpPr txBox="1"/>
          <p:nvPr/>
        </p:nvSpPr>
        <p:spPr>
          <a:xfrm>
            <a:off x="3707904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22311D-609D-4D8D-A56B-CC5EECFA5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08" y="1921788"/>
            <a:ext cx="4584589" cy="275563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306C2E-808B-4B5E-B16C-3DDEABADAB0C}"/>
              </a:ext>
            </a:extLst>
          </p:cNvPr>
          <p:cNvSpPr/>
          <p:nvPr/>
        </p:nvSpPr>
        <p:spPr>
          <a:xfrm>
            <a:off x="4746923" y="5204179"/>
            <a:ext cx="2199758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hlinkClick r:id="rId5" action="ppaction://hlinkfile"/>
              </a:rPr>
              <a:t>Критерии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000108"/>
            <a:ext cx="4662850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(сентябрь 2018 г.)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8082" y="1071546"/>
            <a:ext cx="15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585606"/>
            <a:ext cx="2571768" cy="4415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Анкетирование педагогов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43909" y="1562626"/>
            <a:ext cx="2643238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0DA89A-15DD-49DA-843B-F6390D364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69" y="2038266"/>
            <a:ext cx="4253900" cy="25568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FFEB2B-0E0A-4665-ADC1-2051AB676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50" y="2062692"/>
            <a:ext cx="4253902" cy="255686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1C83BA5-4FB4-4632-BF00-245FD1AE723E}"/>
              </a:ext>
            </a:extLst>
          </p:cNvPr>
          <p:cNvSpPr/>
          <p:nvPr/>
        </p:nvSpPr>
        <p:spPr>
          <a:xfrm>
            <a:off x="755576" y="4619559"/>
            <a:ext cx="7974058" cy="22384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Старшие дошкольники не умеют самостоятельно найти выход из конфликтной ситуации без помощи взрослого, не проявляют интерес к действиям сверстников, многие дети проявляют агрессию в общении.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отмечают повышенную агрессивность воспитанников, неумение играть дружно, несформированность умения организовать совместную игру;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отмечают частые жалобы ребенка на сверстников, неумение ребенка самостоятельно выйти из проблемной ситуации. Многие родители замечают, что у ребенка есть коммуникативные барьеры в общении со сверстниками.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6298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913086"/>
            <a:ext cx="5616624" cy="409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Практический этап (октябрь 2018 – апрель 2019 г.)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3D1D7D7-28F7-4B1E-A7FC-1C96F4335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949031"/>
              </p:ext>
            </p:extLst>
          </p:nvPr>
        </p:nvGraphicFramePr>
        <p:xfrm>
          <a:off x="158673" y="1323020"/>
          <a:ext cx="880581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406">
                  <a:extLst>
                    <a:ext uri="{9D8B030D-6E8A-4147-A177-3AD203B41FA5}">
                      <a16:colId xmlns:a16="http://schemas.microsoft.com/office/drawing/2014/main" val="1905145005"/>
                    </a:ext>
                  </a:extLst>
                </a:gridCol>
                <a:gridCol w="3071598">
                  <a:extLst>
                    <a:ext uri="{9D8B030D-6E8A-4147-A177-3AD203B41FA5}">
                      <a16:colId xmlns:a16="http://schemas.microsoft.com/office/drawing/2014/main" val="2227634830"/>
                    </a:ext>
                  </a:extLst>
                </a:gridCol>
                <a:gridCol w="3773811">
                  <a:extLst>
                    <a:ext uri="{9D8B030D-6E8A-4147-A177-3AD203B41FA5}">
                      <a16:colId xmlns:a16="http://schemas.microsoft.com/office/drawing/2014/main" val="1145672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этапа коррекции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Применяемые интерактивные технологии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87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 – «Общение без слов»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к непосредственному общению, что предполагает отказ от привычных для детей вербальных и предметных способов взаимодействия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Цепочка: «Жизнь в лесу», карусель: «Добрые эльфы»; хоровод: «Волны»; работа в малых группах: «Птенцы», «Муравьи»; работа в парах: «Театр теней», игры с песком и водой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76427"/>
                  </a:ext>
                </a:extLst>
              </a:tr>
              <a:tr h="26282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 – «Внимание к другому»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способности видеть сверстника, обращать на него внимание и уподобляться ему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круг: «Посмотри на соседа»; карусель «Мы такие разные»; игры с песком и водой «Сделай как я»; интерактивные игры «Кто сказал правильно»; работа в парах: «Зеркало»; цепочка: «Испорченный телефон»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27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 – «Согласованность действий»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ребенка согласовывать собственное поведение с поведением других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Карусель: «Сороконожка»; работа в тройках «Живые картины»; работа парами «Слепой и поводырь»; интерактивная игра «Продолжи движение»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83062"/>
                  </a:ext>
                </a:extLst>
              </a:tr>
              <a:tr h="47540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этап – «Общие переживания»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Переживание общих эмоций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малых группах: «Злой дракон», «Шторм»; интерактивная игра «Сыщик»; общий круг «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Обнималки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444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этап – «Взаимопомощь в игре»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 у детей взаимопомощь, проявление сопереживания и взаимной радости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парах «Старенькая бабушка», «Живые куклы»; интерактивная игра «День помощника»; работа парами «Помоги герою»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1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этап – «Добрые слова и пожелания»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детей видеть и подчеркивать положительные качества и достоинства других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Цепочка: «Обзывалка», общий круг «Пожелания», интерактивная игра «Добрые волшебники», работа в парах «Я хотел бы быть таким ка ты»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01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этап – «Помощь в совместной деятельности»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детей делиться со сверстником, помогать ему в процессе совместной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со световыми столами: «Закончи рисунки», «Общая картина», работа в парах «Рукавички»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550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286644" y="1071546"/>
            <a:ext cx="15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5AD86F-67E1-46E7-9830-0C6A9B31E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8162"/>
            <a:ext cx="2627784" cy="1970838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7C15C7D-D1A6-4278-8875-A893B2DF64AF}"/>
              </a:ext>
            </a:extLst>
          </p:cNvPr>
          <p:cNvSpPr/>
          <p:nvPr/>
        </p:nvSpPr>
        <p:spPr>
          <a:xfrm>
            <a:off x="428596" y="3499170"/>
            <a:ext cx="2271196" cy="648072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песком «Закончи рисунок»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D69CB97-680C-4208-91A9-51542A73EA55}"/>
              </a:ext>
            </a:extLst>
          </p:cNvPr>
          <p:cNvSpPr/>
          <p:nvPr/>
        </p:nvSpPr>
        <p:spPr>
          <a:xfrm>
            <a:off x="6072841" y="3547148"/>
            <a:ext cx="2627784" cy="648072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малых группах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«Зеркало»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4C8470-7E3B-4078-95CB-F43822E12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4" y="4240854"/>
            <a:ext cx="2624838" cy="1970838"/>
          </a:xfrm>
          <a:prstGeom prst="rect">
            <a:avLst/>
          </a:prstGeom>
          <a:solidFill>
            <a:schemeClr val="tx1"/>
          </a:solidFill>
          <a:ln w="25400">
            <a:solidFill>
              <a:srgbClr val="002060"/>
            </a:solidFill>
          </a:ln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246AB95-1F0B-4D2C-9329-AB51C05A425B}"/>
              </a:ext>
            </a:extLst>
          </p:cNvPr>
          <p:cNvSpPr/>
          <p:nvPr/>
        </p:nvSpPr>
        <p:spPr>
          <a:xfrm>
            <a:off x="156166" y="6254471"/>
            <a:ext cx="2663745" cy="603529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круг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«Комплименты»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0C51264-B993-48BF-A2D8-35C3F91812BC}"/>
              </a:ext>
            </a:extLst>
          </p:cNvPr>
          <p:cNvSpPr/>
          <p:nvPr/>
        </p:nvSpPr>
        <p:spPr>
          <a:xfrm>
            <a:off x="6072841" y="6285132"/>
            <a:ext cx="2627784" cy="571506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«Сыщик»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41EF063-5254-4AF0-912B-B96AC97C4BF1}"/>
              </a:ext>
            </a:extLst>
          </p:cNvPr>
          <p:cNvSpPr/>
          <p:nvPr/>
        </p:nvSpPr>
        <p:spPr>
          <a:xfrm>
            <a:off x="3132484" y="6270482"/>
            <a:ext cx="2627784" cy="571505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эмоции»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E2AFC9-0B0C-4CDB-ADCB-9DE8D8804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185" y="4195220"/>
            <a:ext cx="2663745" cy="1997809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F179FA-FC70-4713-BCEB-F597F3DB58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26" y="4238644"/>
            <a:ext cx="2624838" cy="1968628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0C0DF2B-61FB-4D03-9390-B4E3EC24E724}"/>
              </a:ext>
            </a:extLst>
          </p:cNvPr>
          <p:cNvSpPr/>
          <p:nvPr/>
        </p:nvSpPr>
        <p:spPr>
          <a:xfrm>
            <a:off x="1564194" y="817307"/>
            <a:ext cx="5616624" cy="409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Практический этап (октябрь 2018 – апрель 2019 г.)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42C268-2533-4BBF-99CF-21D009295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12" y="1482469"/>
            <a:ext cx="2627784" cy="1970838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7E34B5-8B81-4EBB-92B7-CF2800D4B9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85" y="1458162"/>
            <a:ext cx="2627784" cy="1970838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93090F4-D14D-439A-B026-51D36B893765}"/>
              </a:ext>
            </a:extLst>
          </p:cNvPr>
          <p:cNvSpPr/>
          <p:nvPr/>
        </p:nvSpPr>
        <p:spPr>
          <a:xfrm>
            <a:off x="3044165" y="3259174"/>
            <a:ext cx="2627784" cy="801494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мы были, мы не скажем, а что делали - покажем»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8811" y="1510272"/>
            <a:ext cx="3214709" cy="5474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педагогами ДОУ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48905" y="1500166"/>
            <a:ext cx="3214710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Сотрудничество с родителями дошкольников 6-7 лет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15272" y="1000108"/>
            <a:ext cx="1251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CE64FB-2775-413C-8DCD-73976B069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" y="2051766"/>
            <a:ext cx="2699792" cy="202484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580EA1-C8F2-4875-BAD4-4CF41CC0F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98" y="2081403"/>
            <a:ext cx="2557283" cy="1917963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2528D4F3-B97C-4DEB-97D8-409CA3193126}"/>
              </a:ext>
            </a:extLst>
          </p:cNvPr>
          <p:cNvSpPr/>
          <p:nvPr/>
        </p:nvSpPr>
        <p:spPr>
          <a:xfrm>
            <a:off x="5291240" y="3598302"/>
            <a:ext cx="3162049" cy="690443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 вопросов и ответов «Актуальные проблемы межличностного общения»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9DC7737-A310-4CF0-BE0A-B1FD64B1E714}"/>
              </a:ext>
            </a:extLst>
          </p:cNvPr>
          <p:cNvSpPr/>
          <p:nvPr/>
        </p:nvSpPr>
        <p:spPr>
          <a:xfrm>
            <a:off x="690711" y="3712229"/>
            <a:ext cx="2910181" cy="599504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КВН «Уметь общаться – в счастье купаться»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D16EFB-1A5A-4DDF-8BF4-50397CEC10EB}"/>
              </a:ext>
            </a:extLst>
          </p:cNvPr>
          <p:cNvSpPr/>
          <p:nvPr/>
        </p:nvSpPr>
        <p:spPr>
          <a:xfrm>
            <a:off x="1547664" y="988761"/>
            <a:ext cx="5616624" cy="409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Практический этап (октябрь 2018 – апрель 2019 г.)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FA6B3F-5CA3-49CE-BF19-EF175BD8A8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9" y="4411081"/>
            <a:ext cx="2621050" cy="1965787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04007B7-59FF-4ED1-9D25-58EDA6D14582}"/>
              </a:ext>
            </a:extLst>
          </p:cNvPr>
          <p:cNvSpPr/>
          <p:nvPr/>
        </p:nvSpPr>
        <p:spPr>
          <a:xfrm>
            <a:off x="713002" y="6093296"/>
            <a:ext cx="2910181" cy="764704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тренинг «Ценности межличностного общения»</a:t>
            </a:r>
          </a:p>
        </p:txBody>
      </p:sp>
      <p:pic>
        <p:nvPicPr>
          <p:cNvPr id="20" name="Рисунок 3" descr="H:\фото\работа\Родительские собрания-2014\DSCF4571.JPG">
            <a:extLst>
              <a:ext uri="{FF2B5EF4-FFF2-40B4-BE49-F238E27FC236}">
                <a16:creationId xmlns:a16="http://schemas.microsoft.com/office/drawing/2014/main" id="{D1B26B7D-3120-45DB-BB49-4E41F42E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13" y="4362087"/>
            <a:ext cx="2597432" cy="211356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40E39D8-E585-413B-8167-DB2D7D47A78C}"/>
              </a:ext>
            </a:extLst>
          </p:cNvPr>
          <p:cNvSpPr/>
          <p:nvPr/>
        </p:nvSpPr>
        <p:spPr>
          <a:xfrm>
            <a:off x="5493255" y="6093296"/>
            <a:ext cx="2910181" cy="764704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тренинг «Почему важно слушать и слышать своего ребенка»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14636" y="1029948"/>
            <a:ext cx="2857520" cy="3423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Итоговый этап (май 2019)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02734A-D452-4BD2-ABF7-E16A35EAA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5" y="1608060"/>
            <a:ext cx="1945401" cy="2229105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9B67B7-957C-4BBD-929F-87F972099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31" y="2058583"/>
            <a:ext cx="2699767" cy="202482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0D3FD0-49E3-41AA-86F3-CCDBCABA8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72" y="4554562"/>
            <a:ext cx="2525482" cy="203787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1FB11F7-6C36-463B-A9F8-749BBEFEC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31" y="4684846"/>
            <a:ext cx="2051715" cy="202482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53CC25A-CCF0-4031-9E79-5BCAF9FCC6DE}"/>
              </a:ext>
            </a:extLst>
          </p:cNvPr>
          <p:cNvSpPr/>
          <p:nvPr/>
        </p:nvSpPr>
        <p:spPr>
          <a:xfrm>
            <a:off x="3318570" y="3946747"/>
            <a:ext cx="2353584" cy="710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коллажа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«Цветочная поляна»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D64B56C-AD0F-4245-8A27-196D93066A60}"/>
              </a:ext>
            </a:extLst>
          </p:cNvPr>
          <p:cNvSpPr/>
          <p:nvPr/>
        </p:nvSpPr>
        <p:spPr>
          <a:xfrm>
            <a:off x="529590" y="3730725"/>
            <a:ext cx="2353584" cy="1143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опыта по данной теме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3499B5C-A573-4AC9-939B-54C1AE331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2076336"/>
            <a:ext cx="2081774" cy="236434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7E2F463-F451-4B8D-B0D2-B4C7E6AFA22C}"/>
              </a:ext>
            </a:extLst>
          </p:cNvPr>
          <p:cNvSpPr/>
          <p:nvPr/>
        </p:nvSpPr>
        <p:spPr>
          <a:xfrm>
            <a:off x="6048398" y="986238"/>
            <a:ext cx="2441346" cy="10900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родителей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общения»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2">
            <a:extLst>
              <a:ext uri="{FF2B5EF4-FFF2-40B4-BE49-F238E27FC236}">
                <a16:creationId xmlns:a16="http://schemas.microsoft.com/office/drawing/2014/main" id="{81343669-6424-4E1A-9DFF-FB33062A7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F5908FC-4127-47E4-AF31-25874A26AE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93" y="4571326"/>
            <a:ext cx="2694807" cy="2021106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67AD578-AF3A-4C3A-875A-98BABCDAEFF7}"/>
              </a:ext>
            </a:extLst>
          </p:cNvPr>
          <p:cNvSpPr/>
          <p:nvPr/>
        </p:nvSpPr>
        <p:spPr>
          <a:xfrm>
            <a:off x="6064660" y="6191479"/>
            <a:ext cx="2441346" cy="66652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«Коммуникативные барьеры»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Диапазон  личного вклада педагога в развитие образования и степень его новизны</a:t>
            </a:r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B480669-766F-408F-BC37-603E59DF7F80}"/>
              </a:ext>
            </a:extLst>
          </p:cNvPr>
          <p:cNvSpPr/>
          <p:nvPr/>
        </p:nvSpPr>
        <p:spPr>
          <a:xfrm>
            <a:off x="323528" y="1268760"/>
            <a:ext cx="8640960" cy="547260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Представленный опыт рассчитан на старших дошкольников, имеющих проблемы в общении со сверстниками;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Разработанная медиатека интерактивных игр и упражнений будет полезна для педагогов ДОУ и родителей.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личного вклада: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медиатеки интерактивных игр и упражнений, в том числе и авторских : «Кто правильно сказал», «Нарядим ёлочку вместе», «Помоги мышонку», «Кто спрятался?», «Воздушные шары», «Любимые предметы», «Паровозик из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Ромашково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другие.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в муниципальном  конкурсе «Рождественские чтения-2019», «Рождественские чтения – 2021», в районном конкурсе педагогических проектов по духовно-нравственному воспитанию (2019 г.)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в региональном конкурсе методических разработок ДОО от ННГУ им.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им. Н.И. Лобачевского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(2020 г., 2021 г.)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буклетов и листовок для родителей.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D4AC42-77DC-4037-98B2-1F79AA2BA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4" y="974721"/>
            <a:ext cx="3312368" cy="199094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50D72F-B2C8-483E-9015-A5217854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266" y="1043031"/>
            <a:ext cx="3312368" cy="199094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F30F1FE-F0BC-4088-9CA2-F1F4BC83E748}"/>
              </a:ext>
            </a:extLst>
          </p:cNvPr>
          <p:cNvSpPr/>
          <p:nvPr/>
        </p:nvSpPr>
        <p:spPr>
          <a:xfrm>
            <a:off x="611560" y="4856553"/>
            <a:ext cx="7920880" cy="199094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Старшие дошкольники самостоятельно находят выход из конфликтной ситуации без помощи взрослого, проявляют интерес, сопереживание и сочувствие во взаимодействии со сверстниками. В группе стало больше популярных детей и нет игнорируемых и отвергаемых. В группе преобладает позитивный эмоциональный фон, дети чаще проявляют инициативу в совместной деятельности.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компетентность педагогов и родителей по данному вопросу.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A90B61-AEC5-4D29-A6E7-5880D81F1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450" y="2828552"/>
            <a:ext cx="3312368" cy="199094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Транслируемость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практических достижений профессиональной  деятельности педагогического работника</a:t>
            </a:r>
            <a:endParaRPr lang="ru-RU" dirty="0"/>
          </a:p>
        </p:txBody>
      </p:sp>
      <p:pic>
        <p:nvPicPr>
          <p:cNvPr id="5" name="Рисунок 4" descr="I:\фото\работа\квн 19\20190123_1341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1785950" cy="12858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1000108"/>
            <a:ext cx="1428760" cy="5715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ДОУ</a:t>
            </a:r>
          </a:p>
        </p:txBody>
      </p:sp>
      <p:pic>
        <p:nvPicPr>
          <p:cNvPr id="7" name="Рисунок 6" descr="I:\фото\тренинг с педагогами\DSCF47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1785950" cy="1285884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357694"/>
            <a:ext cx="2214546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опыта  на педсовете ДОУ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4612" y="1214422"/>
            <a:ext cx="1857388" cy="6429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</a:p>
        </p:txBody>
      </p:sp>
      <p:pic>
        <p:nvPicPr>
          <p:cNvPr id="2050" name="Picture 2" descr="H:\РМО моё\20191113_114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857364"/>
            <a:ext cx="1785950" cy="12219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2714620"/>
            <a:ext cx="2285984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Психологический КВН для педагогов ДОУ </a:t>
            </a:r>
          </a:p>
        </p:txBody>
      </p:sp>
      <p:pic>
        <p:nvPicPr>
          <p:cNvPr id="11" name="Рисунок 10" descr="H:\фото\работа\Родительские собрания-2014\DSCF45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857760"/>
            <a:ext cx="1857388" cy="135732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143644"/>
            <a:ext cx="2214546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Выступления на родительских собраниях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3000372"/>
            <a:ext cx="2285984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опыта на РМО специалистов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5008" y="1000108"/>
            <a:ext cx="2786082" cy="7143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Региональный и Федеральный уровни</a:t>
            </a:r>
          </a:p>
        </p:txBody>
      </p:sp>
      <p:pic>
        <p:nvPicPr>
          <p:cNvPr id="2051" name="Picture 3" descr="H:\Отчеты 19\20190516_115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8851" y="2428868"/>
            <a:ext cx="1125149" cy="150019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215206" y="3929066"/>
            <a:ext cx="1928794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Публикации на сайте «Наука и творчество»</a:t>
            </a:r>
          </a:p>
        </p:txBody>
      </p:sp>
      <p:pic>
        <p:nvPicPr>
          <p:cNvPr id="2052" name="Picture 4" descr="H:\Отчеты 19\20190516_1145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4500570"/>
            <a:ext cx="1071570" cy="142876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143736" y="5929306"/>
            <a:ext cx="2000264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Всероссийском конкурсе «Современный педагог  ХХ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века»на сайте «Наука и творчество»</a:t>
            </a:r>
          </a:p>
        </p:txBody>
      </p:sp>
      <p:pic>
        <p:nvPicPr>
          <p:cNvPr id="2054" name="Picture 6" descr="H:\аттестация 2019\диплом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2357430"/>
            <a:ext cx="1191897" cy="1571636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714876" y="3857628"/>
            <a:ext cx="214314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Лауреат регионального конкурса методических разработок «Наш  мир-мир детства»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6143644"/>
            <a:ext cx="2143140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Страничка педагога-психолога на сайте ДОУ</a:t>
            </a:r>
          </a:p>
        </p:txBody>
      </p:sp>
      <p:pic>
        <p:nvPicPr>
          <p:cNvPr id="27" name="Рисунок 26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2357430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6143636" y="1714488"/>
            <a:ext cx="1928826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Публикации на персональном сайте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7BF5F47-E113-4477-82C1-B4C8C0548F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6381" y="3544264"/>
            <a:ext cx="1431305" cy="1412546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2428844" y="4429132"/>
            <a:ext cx="2286016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Победитель конкурса педагогических проектов 2019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67EED3-EBC4-46FE-827E-6DBE9F83DB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02" y="5072074"/>
            <a:ext cx="1717025" cy="128776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2407509" y="6143645"/>
            <a:ext cx="2241614" cy="660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Районный мастер-класс по созданию интерактивных игр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283B8E6-2E8E-4DBA-9FA7-41DA66228B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3106" y="4718619"/>
            <a:ext cx="2407509" cy="13535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142984"/>
            <a:ext cx="8572560" cy="5429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85789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alt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N 273-ФЗ «Об образовании в Российской Федерации»;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alt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образования. Приказ №115 от 17 октября 2013г. Министерства Образования и Науки Российской Федерации;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Калачева Л.Д. Прохорова Л.Н. Система мониторинга в ДОУ. Часть 1. Достижение детьми планируемых результатов освоения основной общеобразовательной программы дошкольного образования. Книга + CD-диск. – М.: Национальный книжный центр, 2013.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Панфилова М.А.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общения: тесты и коррекционные игры. М. Издательство: ГНОМ, 2020.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родителями: практические рекомендации и консультации по воспитанию детей 2-7 лет</a:t>
            </a:r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авт.-сост. Е. В. Шитова.-Волгоград: Учитель, 2014.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7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 Е. О. С50  Межличностные отношения дошкольников: диагностика, проблемы, коррекция / Е. О. Смирнова, В. М. Холмогорова. — М.: </a:t>
            </a:r>
            <a:r>
              <a:rPr lang="ru-RU" sz="7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</a:t>
            </a:r>
            <a:r>
              <a:rPr lang="ru-RU" sz="7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изд. центр ВЛАДОС, 2005.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https://mersibo.ru/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портал «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Мерсибо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«Использование интерактивных технологий в формировании межличностных отношений старших дошкольников 6-7 лет»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214422"/>
            <a:ext cx="3168352" cy="4320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Ключевые понятия темы: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643050"/>
            <a:ext cx="8352928" cy="1441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Интерактивные технологии -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комплекс педагогических методик, имеющих своей целью построение образовательного процесса в условиях   эффективного взаимодействия. «Интерактивный» означает способность взаимодействовать или находится в режиме беседы, диалога с кем-либо.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 ребенком, взрослым или компьютером)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143248"/>
            <a:ext cx="8352928" cy="13675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Межличностные отношения –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субъективно переживаемые взаимосвязи между людьми, объективно проявляющиеся в характере и способах взаимных воздействий, оказываемых людьми друг на друга в процессе совместной деятельности и общения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572008"/>
            <a:ext cx="8352928" cy="1071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Коммуникативные барьеры в общении-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психологической защиты. То есть, коммуникативные барьеры как бы защищают нас от постороннего психического воздействия, возникающего в процессе обмена информацией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 участниками общения.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715016"/>
            <a:ext cx="8352928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современный и признанный метод обучения и воспитания, обладающий образовательной, развивающей и воспитывающей функциями, которые действуют в органическом единстве.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004"/>
            <a:ext cx="8229600" cy="83671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формирования личного вклада педагога в развитие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44" y="1196752"/>
            <a:ext cx="9144000" cy="6093296"/>
          </a:xfrm>
        </p:spPr>
        <p:txBody>
          <a:bodyPr>
            <a:noAutofit/>
          </a:bodyPr>
          <a:lstStyle/>
          <a:p>
            <a:pPr algn="just"/>
            <a:r>
              <a:rPr lang="ru-RU" sz="1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Научно-исследовательские условия: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Интерактивным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 мнению Б.Ц. Бадмаева, является такое обучение, которое основано на психологии человеческих взаимоотношений и взаимодействий. Интерактивный метод - это метод, при котором «все обучают каждого и каждый обучает всех» (по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В.С.Дьяченко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"...По словам С. Л. Рубинштейна, сердце человека все соткано из его отношений к другим людям; с ними связано главное содержание психической, внутренней жизни человека. Именно эти отношения рождают наиболее сильные переживания и поступки. Отношение к другому является центром духовно-нравственного становления личности и во многом определяет нравственную ценность человека…»</a:t>
            </a:r>
          </a:p>
          <a:p>
            <a:pPr algn="just"/>
            <a:r>
              <a:rPr lang="ru-RU" sz="1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Методические условия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коррекционно-развивающая система работы, обеспечивающая интенсивное развитие межличностных отношений у дошкольников 6-7 лет на основе программы «Межличностные отношения дошкольников: диагностика, проблемы, коррекция», разработанной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 О. Смирновой и В. М. Холмогоровой.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Организационно-педагогические условия: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 к проблеме коррекции межличностных отношений у старших дошкольников  6-7 лет; курсы повышения квалификации на базе ГБОУ ДПО НИРО; участие в вебинарах и конференциях по данному направлению; опыт работы  по проблеме; руководство РМО педагогов-специалистов ДОУ; участие в  профессиональных сетевых сообществах педагогов-психологов ДОУ.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личного вклада педагога в развитие образования</a:t>
            </a:r>
          </a:p>
        </p:txBody>
      </p:sp>
      <p:sp>
        <p:nvSpPr>
          <p:cNvPr id="1026" name="AutoShape 2" descr="https://img.chaconne.ru/img/3758438_8070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ederia.ru/wp-content/uploads/2018/11/2018-11-14_16-27-24_277678-mederia.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s://cache3.youla.io/files/images/720_720_out/5b/96/5b963d455eaa9e5b5e6145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77C1D-2276-435E-8442-8854DE63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587" y="977598"/>
            <a:ext cx="1043470" cy="15794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E2E4CA-1A15-4521-8EFA-4325D1A8C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587" y="2550102"/>
            <a:ext cx="1071781" cy="15805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65BFAC-C854-4CA9-8E67-1C1CD18FC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892" y="4130640"/>
            <a:ext cx="1530260" cy="2207799"/>
          </a:xfrm>
          <a:prstGeom prst="rect">
            <a:avLst/>
          </a:prstGeom>
        </p:spPr>
      </p:pic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C6385157-27F4-49A2-9697-F7EF7EF07B1E}"/>
              </a:ext>
            </a:extLst>
          </p:cNvPr>
          <p:cNvSpPr/>
          <p:nvPr/>
        </p:nvSpPr>
        <p:spPr>
          <a:xfrm>
            <a:off x="460375" y="1143000"/>
            <a:ext cx="6343873" cy="124863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«Образование» как категория трактуется  в двух аспектах: как процесс и как результат. Образование как процесс тесно связан с обучением, в том числе с интерактивным обучением…</a:t>
            </a:r>
            <a:endParaRPr lang="ru-RU" dirty="0"/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C3737433-26EC-4174-A75E-A581017B62E6}"/>
              </a:ext>
            </a:extLst>
          </p:cNvPr>
          <p:cNvSpPr/>
          <p:nvPr/>
        </p:nvSpPr>
        <p:spPr>
          <a:xfrm>
            <a:off x="456572" y="2470391"/>
            <a:ext cx="6343873" cy="1248631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 направлено на развитие общения и взаимодействия ребенка со взрослыми и сверстниками; […] формирование готовности к совместной деятельности со сверстниками…»</a:t>
            </a:r>
          </a:p>
          <a:p>
            <a:pPr algn="ctr"/>
            <a:endParaRPr lang="ru-RU" dirty="0"/>
          </a:p>
        </p:txBody>
      </p:sp>
      <p:sp>
        <p:nvSpPr>
          <p:cNvPr id="21" name="Стрелка: пятиугольник 20">
            <a:extLst>
              <a:ext uri="{FF2B5EF4-FFF2-40B4-BE49-F238E27FC236}">
                <a16:creationId xmlns:a16="http://schemas.microsoft.com/office/drawing/2014/main" id="{7D1A8FE1-1D50-4255-8237-E5888FC9CA0F}"/>
              </a:ext>
            </a:extLst>
          </p:cNvPr>
          <p:cNvSpPr/>
          <p:nvPr/>
        </p:nvSpPr>
        <p:spPr>
          <a:xfrm>
            <a:off x="456571" y="3842056"/>
            <a:ext cx="6707717" cy="218702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зарождения и становления межличностных отношений чрезвычайно актуальна, поскольку множество негативных и деструктивных явлений среди молодежи, наблюдаемых в последнее время (жестокость, повышенная агрессивность, отчужденность и пр.), имеют свои истоки в раннем и дошкольном детстве. Поэтому дошкольный возраст наиболее сенситивен для формирования межличностных отношений.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357290" y="1000108"/>
            <a:ext cx="6143668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Теоретическое обоснование личного вклада педагога в развитие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000108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Подходы и принципы организации работы по коррекции межличностных отношений у дошкольников 6-7 лет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90" y="3214686"/>
            <a:ext cx="3286148" cy="50006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научности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29190" y="2428868"/>
            <a:ext cx="3286148" cy="7143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активности ребенка в процессе обучения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2714620"/>
            <a:ext cx="3500462" cy="8572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Комплексный подход к изучению личности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(Б. Г. Ананьев)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4607727"/>
            <a:ext cx="3500462" cy="92869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деятельностного опосредствования межличностных отношений (А. В. Петровский)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3643314"/>
            <a:ext cx="3500462" cy="9062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генезиса общения, где взаимоотношения детей рассматривались как продукт деятельности общения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(М. И. Лисина)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29190" y="3786190"/>
            <a:ext cx="3286148" cy="50006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доступности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9190" y="4357694"/>
            <a:ext cx="3286148" cy="5715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систематичности и последовательности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29190" y="5000636"/>
            <a:ext cx="3286148" cy="50006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наглядности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34" y="1785926"/>
            <a:ext cx="3429024" cy="8572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Личностно-ориентированный подход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Ляудис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В.Я., Нечаева А.М., 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Сластенин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В.А.) 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190" y="1714488"/>
            <a:ext cx="3286148" cy="6429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индивидуально-дифференцированного подхода.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 педагогической деятельности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52736"/>
            <a:ext cx="8286808" cy="12332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Ведущая цель деятельности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создание и оптимальное использование интерактивных технологий в коррекционно-образовательной деятельности с целью формирования межличностных отношений дошкольников.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357430"/>
            <a:ext cx="8215370" cy="34478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педагогической деятельности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у старших дошкольников 6-7 лет межличностные отношения с помощью интерактивных технологий, в том числе авторских;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Преодолеть коммуникативные барьеры в общении дошкольников;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Повысить компетентность педагогов ДОУ по вопросам коммуникации старших дошкольников, побуждать к использованию интерактивных игр и упражнений в образовательном процессе;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Провести просветительскую работу с родителями по вопросам межличностных отношений у дошкольников</a:t>
            </a:r>
          </a:p>
          <a:p>
            <a:pPr algn="just"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8826" y="5181568"/>
            <a:ext cx="821537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дети самостоятельно разрешают конфликты, без внимания взрослого;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420570"/>
            <a:ext cx="821537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формируются  условия для самообразования,  саморазвития личности;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779788"/>
            <a:ext cx="8215370" cy="714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легче преодолевают коммуникативные барьеры в общении (скованность, неуверенность);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929330"/>
            <a:ext cx="821537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снижается  агрессивность детей в группе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71546"/>
            <a:ext cx="8215370" cy="15653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1271683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Ведущая педагогическая идея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интерактивных технологий позволяет сделать коррекционный процесс более эффективным: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7034D36-5B52-43CC-9CEF-D3A51DF0F498}"/>
              </a:ext>
            </a:extLst>
          </p:cNvPr>
          <p:cNvSpPr/>
          <p:nvPr/>
        </p:nvSpPr>
        <p:spPr>
          <a:xfrm>
            <a:off x="418826" y="3588134"/>
            <a:ext cx="8215370" cy="714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создаётся  ситуация успеха для каждого ребенка;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071546"/>
            <a:ext cx="4286280" cy="4286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коррекции: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8072494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 (сентябрь 2018 г.)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Первичная диагностика межличностных отношений дошкольников 6-7 лет;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Организация взаимодействия  с педагогами ДОУ и родителями.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16388"/>
            <a:ext cx="8072494" cy="20527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этап – Практический (октябрь 2018-апрель 2019 г.)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преодоления коммуникативных барьеров в общении у детей за счет включения в коррекционный процесс интерактивных игр и упражнений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интерактивных игр для снижения агрессивности у дошкольников;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медиатеки авторских интерактивных игр;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Обучение педагогов ДОУ интерактивным приемам работы с дошкольниками;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Повышение компетентности родителей в вопросах межличностных отношений детей.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970936"/>
            <a:ext cx="8072494" cy="148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этап – Итоговый (май 2019 г.)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проведенной работы по результатам сформированности межличностных отношений у детей 6-7 лет;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у педагогов ДОУ и родителей по данной проблеме.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000108"/>
            <a:ext cx="4662850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(сентябрь 2018 г.)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597322"/>
            <a:ext cx="5286412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 стандартизированного наблюдения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(авторы  Е. О. Смирнова, В. М. Холмогорова)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A067F5-9272-475A-8931-1A40D679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88" y="2244732"/>
            <a:ext cx="3610097" cy="2146235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6B51B-2DB9-4CE2-AF4B-47EE52C24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63" y="2220318"/>
            <a:ext cx="3611346" cy="217065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4A2168-B325-4D43-B458-DE80C2269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327" y="4537669"/>
            <a:ext cx="3611346" cy="217065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05670493-93FB-4A24-B4D9-67BBA6C94F16}"/>
              </a:ext>
            </a:extLst>
          </p:cNvPr>
          <p:cNvSpPr/>
          <p:nvPr/>
        </p:nvSpPr>
        <p:spPr>
          <a:xfrm>
            <a:off x="6858015" y="5301208"/>
            <a:ext cx="1871619" cy="7200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hlinkClick r:id="rId5" action="ppaction://hlinkfile"/>
              </a:rPr>
              <a:t>Критерии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2147</Words>
  <Application>Microsoft Office PowerPoint</Application>
  <PresentationFormat>Экран (4:3)</PresentationFormat>
  <Paragraphs>200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Муравьева Ирина Сергеевна</vt:lpstr>
      <vt:lpstr>Тема: «Использование интерактивных технологий в формировании межличностных отношений старших дошкольников 6-7 лет» </vt:lpstr>
      <vt:lpstr>Условия формирования личного вклада педагога в развитие образования</vt:lpstr>
      <vt:lpstr>Актуальность личного вклада педагога в развитие образования</vt:lpstr>
      <vt:lpstr>Теоретическое обоснование личного вклада педагога в развитие образования</vt:lpstr>
      <vt:lpstr>Цели и задачи педагогической деятельности</vt:lpstr>
      <vt:lpstr>Ведущая педагогическая идея</vt:lpstr>
      <vt:lpstr>Деятельностный аспект личного вклада педагога в развитие образования</vt:lpstr>
      <vt:lpstr>Деятельностный аспект личного вклада педагога в развитие образования</vt:lpstr>
      <vt:lpstr>Деятельностный аспект личного вклада педагога в развитие образования</vt:lpstr>
      <vt:lpstr>Деятельностный аспект личного вклада педагога в развитие образования</vt:lpstr>
      <vt:lpstr>Деятельностный аспект личного вклада педагога в развитие образования</vt:lpstr>
      <vt:lpstr>Деятельностный аспект личного вклада педагога в развитие образования</vt:lpstr>
      <vt:lpstr>Деятельностный аспект личного вклада педагога в развитие образования</vt:lpstr>
      <vt:lpstr>Деятельностный аспект личного вклада педагога в развитие образования</vt:lpstr>
      <vt:lpstr>Диапазон  личного вклада педагога в развитие образования и степень его новизны</vt:lpstr>
      <vt:lpstr>Результативность профессиональной педагогической деятельности и достигнутые эффекты</vt:lpstr>
      <vt:lpstr>Транслируемость практических достижений профессиональной  деятельности педагогического работника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Муравьева Ирина Сергеевна</dc:title>
  <dc:creator>1</dc:creator>
  <cp:lastModifiedBy>Zernishko_01</cp:lastModifiedBy>
  <cp:revision>199</cp:revision>
  <dcterms:created xsi:type="dcterms:W3CDTF">2019-11-19T11:24:45Z</dcterms:created>
  <dcterms:modified xsi:type="dcterms:W3CDTF">2021-05-31T04:45:48Z</dcterms:modified>
</cp:coreProperties>
</file>